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9" r:id="rId2"/>
    <p:sldId id="261" r:id="rId3"/>
    <p:sldId id="260" r:id="rId4"/>
    <p:sldId id="271" r:id="rId5"/>
    <p:sldId id="269" r:id="rId6"/>
    <p:sldId id="27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4" autoAdjust="0"/>
    <p:restoredTop sz="94640" autoAdjust="0"/>
  </p:normalViewPr>
  <p:slideViewPr>
    <p:cSldViewPr>
      <p:cViewPr varScale="1">
        <p:scale>
          <a:sx n="86" d="100"/>
          <a:sy n="86" d="100"/>
        </p:scale>
        <p:origin x="-10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36C78-9887-43D2-9F0F-452308A2DC1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A33E-3E5F-4005-9B8E-F2C5FDCE12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36C78-9887-43D2-9F0F-452308A2DC1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A33E-3E5F-4005-9B8E-F2C5FDCE12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36C78-9887-43D2-9F0F-452308A2DC1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A33E-3E5F-4005-9B8E-F2C5FDCE12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36C78-9887-43D2-9F0F-452308A2DC1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A33E-3E5F-4005-9B8E-F2C5FDCE12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36C78-9887-43D2-9F0F-452308A2DC1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A33E-3E5F-4005-9B8E-F2C5FDCE12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36C78-9887-43D2-9F0F-452308A2DC1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A33E-3E5F-4005-9B8E-F2C5FDCE12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36C78-9887-43D2-9F0F-452308A2DC1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A33E-3E5F-4005-9B8E-F2C5FDCE12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36C78-9887-43D2-9F0F-452308A2DC1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A33E-3E5F-4005-9B8E-F2C5FDCE12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36C78-9887-43D2-9F0F-452308A2DC1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F61A33E-3E5F-4005-9B8E-F2C5FDCE12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36C78-9887-43D2-9F0F-452308A2DC1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A33E-3E5F-4005-9B8E-F2C5FDCE12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36C78-9887-43D2-9F0F-452308A2DC1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A33E-3E5F-4005-9B8E-F2C5FDCE12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4F36C78-9887-43D2-9F0F-452308A2DC1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F61A33E-3E5F-4005-9B8E-F2C5FDCE125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1. Определи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стадию эмбрионального периода.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3111"/>
            <a:ext cx="868801" cy="89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1285852" y="2500306"/>
            <a:ext cx="490445" cy="143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2143104"/>
            <a:ext cx="971686" cy="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07" y="2143096"/>
            <a:ext cx="972312" cy="857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02" y="2143104"/>
            <a:ext cx="905256" cy="905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5074" y="2143113"/>
            <a:ext cx="1005840" cy="8595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86710" y="2128643"/>
            <a:ext cx="880567" cy="905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Прямая со стрелкой 12"/>
          <p:cNvCxnSpPr/>
          <p:nvPr/>
        </p:nvCxnSpPr>
        <p:spPr>
          <a:xfrm flipV="1">
            <a:off x="2786050" y="2500306"/>
            <a:ext cx="490445" cy="143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4295869" y="2500306"/>
            <a:ext cx="490445" cy="143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724629" y="2500306"/>
            <a:ext cx="490445" cy="143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7296265" y="2500306"/>
            <a:ext cx="490445" cy="143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одержимое 3"/>
          <p:cNvSpPr txBox="1">
            <a:spLocks/>
          </p:cNvSpPr>
          <p:nvPr/>
        </p:nvSpPr>
        <p:spPr>
          <a:xfrm>
            <a:off x="-285784" y="3071810"/>
            <a:ext cx="1928826" cy="64294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Оплодотво-ренное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яйцо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Содержимое 3"/>
          <p:cNvSpPr txBox="1">
            <a:spLocks/>
          </p:cNvSpPr>
          <p:nvPr/>
        </p:nvSpPr>
        <p:spPr>
          <a:xfrm>
            <a:off x="1142976" y="3071810"/>
            <a:ext cx="2071702" cy="64294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 клетки бластомера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0" name="Содержимое 3"/>
          <p:cNvSpPr txBox="1">
            <a:spLocks/>
          </p:cNvSpPr>
          <p:nvPr/>
        </p:nvSpPr>
        <p:spPr>
          <a:xfrm>
            <a:off x="2643174" y="3071810"/>
            <a:ext cx="2000264" cy="64294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 клетки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Содержимое 3"/>
          <p:cNvSpPr txBox="1">
            <a:spLocks/>
          </p:cNvSpPr>
          <p:nvPr/>
        </p:nvSpPr>
        <p:spPr>
          <a:xfrm>
            <a:off x="4143372" y="3071810"/>
            <a:ext cx="1928826" cy="64294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8 клеток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2" name="Содержимое 3"/>
          <p:cNvSpPr txBox="1">
            <a:spLocks/>
          </p:cNvSpPr>
          <p:nvPr/>
        </p:nvSpPr>
        <p:spPr>
          <a:xfrm>
            <a:off x="5857884" y="3071810"/>
            <a:ext cx="1500198" cy="64294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клеток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3" name="Содержимое 3"/>
          <p:cNvSpPr txBox="1">
            <a:spLocks/>
          </p:cNvSpPr>
          <p:nvPr/>
        </p:nvSpPr>
        <p:spPr>
          <a:xfrm>
            <a:off x="7072330" y="3071810"/>
            <a:ext cx="2071702" cy="64294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32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клетки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28858" y="4348172"/>
            <a:ext cx="1506931" cy="138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72064" y="4379292"/>
            <a:ext cx="1428950" cy="126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Содержимое 3"/>
          <p:cNvSpPr txBox="1">
            <a:spLocks/>
          </p:cNvSpPr>
          <p:nvPr/>
        </p:nvSpPr>
        <p:spPr>
          <a:xfrm>
            <a:off x="5500694" y="4214818"/>
            <a:ext cx="2071702" cy="64294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7" name="Содержимое 3"/>
          <p:cNvSpPr txBox="1">
            <a:spLocks/>
          </p:cNvSpPr>
          <p:nvPr/>
        </p:nvSpPr>
        <p:spPr>
          <a:xfrm>
            <a:off x="2071670" y="5715016"/>
            <a:ext cx="1857388" cy="64294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8" name="Содержимое 3"/>
          <p:cNvSpPr txBox="1">
            <a:spLocks/>
          </p:cNvSpPr>
          <p:nvPr/>
        </p:nvSpPr>
        <p:spPr>
          <a:xfrm>
            <a:off x="4786314" y="5715016"/>
            <a:ext cx="1785950" cy="64294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0"/>
                            </p:stCondLst>
                            <p:childTnLst>
                              <p:par>
                                <p:cTn id="7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5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4500"/>
                            </p:stCondLst>
                            <p:childTnLst>
                              <p:par>
                                <p:cTn id="99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500"/>
                            </p:stCondLst>
                            <p:childTnLst>
                              <p:par>
                                <p:cTn id="1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0" grpId="1"/>
      <p:bldP spid="20" grpId="2"/>
      <p:bldP spid="21" grpId="0"/>
      <p:bldP spid="22" grpId="0"/>
      <p:bldP spid="23" grpId="0"/>
      <p:bldP spid="26" grpId="0"/>
      <p:bldP spid="27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2. Определи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стадию эмбрионального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периода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0444" y="2428868"/>
            <a:ext cx="1781424" cy="2076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2428868"/>
            <a:ext cx="1714512" cy="1991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3"/>
          <p:cNvSpPr txBox="1">
            <a:spLocks/>
          </p:cNvSpPr>
          <p:nvPr/>
        </p:nvSpPr>
        <p:spPr>
          <a:xfrm>
            <a:off x="1214414" y="5072074"/>
            <a:ext cx="2714644" cy="64294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5000628" y="5072074"/>
            <a:ext cx="2714644" cy="64294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Содержимое 3"/>
          <p:cNvSpPr txBox="1">
            <a:spLocks/>
          </p:cNvSpPr>
          <p:nvPr/>
        </p:nvSpPr>
        <p:spPr>
          <a:xfrm>
            <a:off x="2357422" y="1928802"/>
            <a:ext cx="2714644" cy="42862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Нервная пластинка 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2786050" y="2285992"/>
            <a:ext cx="642942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3000364" y="2643182"/>
            <a:ext cx="1143008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0800000">
            <a:off x="5000628" y="2714620"/>
            <a:ext cx="928694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одержимое 3"/>
          <p:cNvSpPr txBox="1">
            <a:spLocks/>
          </p:cNvSpPr>
          <p:nvPr/>
        </p:nvSpPr>
        <p:spPr>
          <a:xfrm>
            <a:off x="3857620" y="2357430"/>
            <a:ext cx="1214446" cy="42862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Хорда  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0" name="Содержимое 3"/>
          <p:cNvSpPr txBox="1">
            <a:spLocks/>
          </p:cNvSpPr>
          <p:nvPr/>
        </p:nvSpPr>
        <p:spPr>
          <a:xfrm>
            <a:off x="2928926" y="4143380"/>
            <a:ext cx="1500198" cy="64294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Полость первичной</a:t>
            </a:r>
            <a:r>
              <a:rPr kumimoji="0" lang="ru-RU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кишки</a:t>
            </a: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Содержимое 3"/>
          <p:cNvSpPr txBox="1">
            <a:spLocks/>
          </p:cNvSpPr>
          <p:nvPr/>
        </p:nvSpPr>
        <p:spPr>
          <a:xfrm>
            <a:off x="6572264" y="2214554"/>
            <a:ext cx="1571636" cy="42862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Мезодерма 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28475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3. Определи стадию эмбрионального периода.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353" y="2571744"/>
            <a:ext cx="2629267" cy="2066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6681" y="2509160"/>
            <a:ext cx="1765715" cy="213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3"/>
          <p:cNvSpPr txBox="1">
            <a:spLocks/>
          </p:cNvSpPr>
          <p:nvPr/>
        </p:nvSpPr>
        <p:spPr>
          <a:xfrm>
            <a:off x="571472" y="4857760"/>
            <a:ext cx="3643338" cy="64294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4786314" y="4857760"/>
            <a:ext cx="3643338" cy="64294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Содержимое 3"/>
          <p:cNvSpPr txBox="1">
            <a:spLocks/>
          </p:cNvSpPr>
          <p:nvPr/>
        </p:nvSpPr>
        <p:spPr>
          <a:xfrm>
            <a:off x="4786314" y="2214554"/>
            <a:ext cx="1785950" cy="50006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эктодерма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Содержимое 3"/>
          <p:cNvSpPr txBox="1">
            <a:spLocks/>
          </p:cNvSpPr>
          <p:nvPr/>
        </p:nvSpPr>
        <p:spPr>
          <a:xfrm>
            <a:off x="6357950" y="2214554"/>
            <a:ext cx="1785950" cy="50006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энтодерма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Содержимое 3"/>
          <p:cNvSpPr txBox="1">
            <a:spLocks/>
          </p:cNvSpPr>
          <p:nvPr/>
        </p:nvSpPr>
        <p:spPr>
          <a:xfrm>
            <a:off x="6357950" y="4429132"/>
            <a:ext cx="2071702" cy="50006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первичный рот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571480"/>
            <a:ext cx="821537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Выбери правильный ответ</a:t>
            </a:r>
          </a:p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4. Эмбриональный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период…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А) продолжается от выхода из яйцевых оболочек или рождения до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смерти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Б) начинается с момента образования зиготы и продолжается до 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рождения или выхода из яйцевых оболочек.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Что такое онтогенез?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А) процесс индивидуального развития организма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Б) процесс формирования органов и тканей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В) процесс слияния половых клеток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Бластула – это…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А) трехслойный зародыш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Б) двухслойный зародыш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В) однослойный зародыш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3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229600" y="6019800"/>
            <a:ext cx="533400" cy="609600"/>
          </a:xfrm>
          <a:prstGeom prst="curvedLeftArrow">
            <a:avLst>
              <a:gd name="adj1" fmla="val 22857"/>
              <a:gd name="adj2" fmla="val 4571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474345"/>
            <a:ext cx="785818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Каково значение непрямого развития организмов?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А) обострение конкуренции между взрослыми особями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Б) расширение области распространения вида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В) уменьшение конкуренции между взрослыми особями и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потомством.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Вторая стадия зародышевого развития?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А) бластула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Б) гаструла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В) органогенез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Прямое развитие у…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А)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льва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Б)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майского жука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В)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лягушки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10. Гаструляция…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А) начальная стадия в развитии зародыша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Б) быстрые митотические деления зиготы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В) образование двухслойного многоклеточного зародыша 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/>
          <a:lstStyle/>
          <a:p>
            <a:r>
              <a:rPr lang="ru-RU" dirty="0" smtClean="0"/>
              <a:t>Взаимопроверка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/>
              <a:t>1. </a:t>
            </a:r>
            <a:r>
              <a:rPr lang="ru-RU" sz="2800" b="1" dirty="0" smtClean="0"/>
              <a:t>Стадия дробления.</a:t>
            </a:r>
          </a:p>
          <a:p>
            <a:pPr>
              <a:buNone/>
            </a:pPr>
            <a:r>
              <a:rPr lang="ru-RU" sz="2800" b="1" dirty="0" smtClean="0"/>
              <a:t>2. Органогенез.</a:t>
            </a:r>
          </a:p>
          <a:p>
            <a:pPr>
              <a:buNone/>
            </a:pPr>
            <a:r>
              <a:rPr lang="ru-RU" sz="2800" b="1" dirty="0" smtClean="0"/>
              <a:t>3.Стадия гаструлы.</a:t>
            </a:r>
          </a:p>
          <a:p>
            <a:pPr>
              <a:buNone/>
            </a:pPr>
            <a:r>
              <a:rPr lang="ru-RU" sz="2800" b="1" dirty="0" smtClean="0"/>
              <a:t>4.б.</a:t>
            </a:r>
          </a:p>
          <a:p>
            <a:pPr>
              <a:buNone/>
            </a:pPr>
            <a:r>
              <a:rPr lang="ru-RU" sz="2800" b="1" dirty="0" smtClean="0"/>
              <a:t>5.а.</a:t>
            </a:r>
          </a:p>
          <a:p>
            <a:pPr>
              <a:buNone/>
            </a:pPr>
            <a:r>
              <a:rPr lang="ru-RU" sz="2800" b="1" dirty="0" smtClean="0"/>
              <a:t>6. в.</a:t>
            </a:r>
          </a:p>
          <a:p>
            <a:pPr>
              <a:buNone/>
            </a:pPr>
            <a:r>
              <a:rPr lang="ru-RU" sz="2800" b="1" dirty="0" smtClean="0"/>
              <a:t>7. в.</a:t>
            </a:r>
          </a:p>
          <a:p>
            <a:pPr>
              <a:buNone/>
            </a:pPr>
            <a:r>
              <a:rPr lang="ru-RU" sz="2800" b="1" dirty="0" smtClean="0"/>
              <a:t>8.б.</a:t>
            </a:r>
          </a:p>
          <a:p>
            <a:pPr>
              <a:buNone/>
            </a:pPr>
            <a:r>
              <a:rPr lang="ru-RU" sz="2800" b="1" dirty="0" smtClean="0"/>
              <a:t>9.в. </a:t>
            </a:r>
          </a:p>
          <a:p>
            <a:pPr>
              <a:buNone/>
            </a:pPr>
            <a:r>
              <a:rPr lang="ru-RU" sz="2800" b="1" dirty="0" smtClean="0"/>
              <a:t>10.в.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875</TotalTime>
  <Words>271</Words>
  <Application>Microsoft Office PowerPoint</Application>
  <PresentationFormat>Экран (4:3)</PresentationFormat>
  <Paragraphs>66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1. Определи стадию эмбрионального периода.</vt:lpstr>
      <vt:lpstr>2. Определи стадию эмбрионального периода</vt:lpstr>
      <vt:lpstr>3. Определи стадию эмбрионального периода.</vt:lpstr>
      <vt:lpstr>Слайд 4</vt:lpstr>
      <vt:lpstr>Слайд 5</vt:lpstr>
      <vt:lpstr>Взаимопроверка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User</cp:lastModifiedBy>
  <cp:revision>91</cp:revision>
  <dcterms:created xsi:type="dcterms:W3CDTF">2005-01-27T05:55:13Z</dcterms:created>
  <dcterms:modified xsi:type="dcterms:W3CDTF">2017-01-26T14:20:17Z</dcterms:modified>
</cp:coreProperties>
</file>